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10688625" cx="151241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49Dj5Q+bFmEBoj2OD6lhmMf5Y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8F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411480" y="201168"/>
            <a:ext cx="1426464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Abeille Talencaise  - CALENDRIER 2026 / 2027</a:t>
            </a:r>
            <a:endParaRPr/>
          </a:p>
        </p:txBody>
      </p:sp>
      <p:sp>
        <p:nvSpPr>
          <p:cNvPr id="85" name="Google Shape;85;p1"/>
          <p:cNvSpPr/>
          <p:nvPr/>
        </p:nvSpPr>
        <p:spPr>
          <a:xfrm>
            <a:off x="1756410" y="1136031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9DC3E6"/>
          </a:solidFill>
          <a:ln cap="flat" cmpd="sng" w="9525">
            <a:solidFill>
              <a:srgbClr val="9DC3E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2103882" y="1126887"/>
            <a:ext cx="233172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4C3423"/>
                </a:solidFill>
              </a:rPr>
              <a:t>Cours du jeudi soir consacrés aux connaissances et bonnes pratiques apicoles.</a:t>
            </a:r>
            <a:endParaRPr b="1"/>
          </a:p>
        </p:txBody>
      </p:sp>
      <p:sp>
        <p:nvSpPr>
          <p:cNvPr id="87" name="Google Shape;87;p1"/>
          <p:cNvSpPr/>
          <p:nvPr/>
        </p:nvSpPr>
        <p:spPr>
          <a:xfrm>
            <a:off x="4591050" y="1136031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4938522" y="1126887"/>
            <a:ext cx="233172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 - Tenue de protection obligatoire lors des pratiques.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7425690" y="1136031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9525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7773162" y="1126887"/>
            <a:ext cx="233172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Ateliers thématiques et pratiques.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10260330" y="1136031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0607802" y="1056133"/>
            <a:ext cx="233172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4C3423"/>
                </a:solidFill>
              </a:rPr>
              <a:t>Événements associatifs et temps forts de l’association.</a:t>
            </a:r>
            <a:endParaRPr b="1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/>
          <p:nvPr/>
        </p:nvSpPr>
        <p:spPr>
          <a:xfrm>
            <a:off x="320040" y="1874520"/>
            <a:ext cx="4754880" cy="1975104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320040" y="19385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393192" y="19751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SEPTEMBRE 2026</a:t>
            </a:r>
            <a:endParaRPr/>
          </a:p>
        </p:txBody>
      </p:sp>
      <p:sp>
        <p:nvSpPr>
          <p:cNvPr id="96" name="Google Shape;96;p1"/>
          <p:cNvSpPr/>
          <p:nvPr/>
        </p:nvSpPr>
        <p:spPr>
          <a:xfrm>
            <a:off x="411479" y="2359152"/>
            <a:ext cx="4572000" cy="429900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 txBox="1"/>
          <p:nvPr/>
        </p:nvSpPr>
        <p:spPr>
          <a:xfrm>
            <a:off x="484569" y="2395728"/>
            <a:ext cx="44259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Samedi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 0</a:t>
            </a:r>
            <a:r>
              <a:rPr b="1" lang="en-US" sz="1000">
                <a:solidFill>
                  <a:srgbClr val="4C3423"/>
                </a:solidFill>
              </a:rPr>
              <a:t>5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 — Forum des Associations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484632" y="2606040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Toute la journée au Dôme.</a:t>
            </a:r>
            <a:endParaRPr/>
          </a:p>
        </p:txBody>
      </p:sp>
      <p:sp>
        <p:nvSpPr>
          <p:cNvPr id="99" name="Google Shape;99;p1"/>
          <p:cNvSpPr/>
          <p:nvPr/>
        </p:nvSpPr>
        <p:spPr>
          <a:xfrm>
            <a:off x="411479" y="2852928"/>
            <a:ext cx="4572000" cy="323700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484632" y="2889504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Samedi 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lang="en-US" sz="1000">
                <a:solidFill>
                  <a:srgbClr val="4C3423"/>
                </a:solidFill>
              </a:rPr>
              <a:t>2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 — Journée du développement durable</a:t>
            </a:r>
            <a:endParaRPr/>
          </a:p>
        </p:txBody>
      </p:sp>
      <p:sp>
        <p:nvSpPr>
          <p:cNvPr id="101" name="Google Shape;101;p1"/>
          <p:cNvSpPr/>
          <p:nvPr/>
        </p:nvSpPr>
        <p:spPr>
          <a:xfrm>
            <a:off x="411475" y="3236975"/>
            <a:ext cx="4572000" cy="567000"/>
          </a:xfrm>
          <a:prstGeom prst="roundRect">
            <a:avLst>
              <a:gd fmla="val 16667" name="adj"/>
            </a:avLst>
          </a:prstGeom>
          <a:solidFill>
            <a:srgbClr val="93B3D7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457200" y="3260726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Samedi 26 — Introduction</a:t>
            </a:r>
            <a:endParaRPr/>
          </a:p>
        </p:txBody>
      </p:sp>
      <p:sp>
        <p:nvSpPr>
          <p:cNvPr id="103" name="Google Shape;103;p1"/>
          <p:cNvSpPr txBox="1"/>
          <p:nvPr/>
        </p:nvSpPr>
        <p:spPr>
          <a:xfrm>
            <a:off x="446532" y="3440308"/>
            <a:ext cx="442569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14h30–16h : Présentation, échanges sur les cours et le planning, définir les besoins pour les ateliers, visite des locaux et du rucher.</a:t>
            </a:r>
            <a:endParaRPr/>
          </a:p>
        </p:txBody>
      </p:sp>
      <p:sp>
        <p:nvSpPr>
          <p:cNvPr id="104" name="Google Shape;104;p1"/>
          <p:cNvSpPr/>
          <p:nvPr/>
        </p:nvSpPr>
        <p:spPr>
          <a:xfrm>
            <a:off x="5184648" y="1938528"/>
            <a:ext cx="4754880" cy="180593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/>
          <p:nvPr/>
        </p:nvSpPr>
        <p:spPr>
          <a:xfrm>
            <a:off x="5184648" y="19385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5257800" y="19751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OCTOBRE 2026</a:t>
            </a:r>
            <a:endParaRPr/>
          </a:p>
        </p:txBody>
      </p:sp>
      <p:sp>
        <p:nvSpPr>
          <p:cNvPr id="107" name="Google Shape;107;p1"/>
          <p:cNvSpPr/>
          <p:nvPr/>
        </p:nvSpPr>
        <p:spPr>
          <a:xfrm>
            <a:off x="5276100" y="2359150"/>
            <a:ext cx="4572000" cy="640200"/>
          </a:xfrm>
          <a:prstGeom prst="roundRect">
            <a:avLst>
              <a:gd fmla="val 16667" name="adj"/>
            </a:avLst>
          </a:prstGeom>
          <a:solidFill>
            <a:srgbClr val="9DC3E6"/>
          </a:solidFill>
          <a:ln cap="flat" cmpd="sng" w="9525">
            <a:solidFill>
              <a:srgbClr val="9DC3E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"/>
          <p:cNvSpPr txBox="1"/>
          <p:nvPr/>
        </p:nvSpPr>
        <p:spPr>
          <a:xfrm>
            <a:off x="5349240" y="2395728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Mardi 13 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— Cours théorique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"/>
          <p:cNvSpPr txBox="1"/>
          <p:nvPr/>
        </p:nvSpPr>
        <p:spPr>
          <a:xfrm>
            <a:off x="5349240" y="2606040"/>
            <a:ext cx="442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4C3423"/>
                </a:solidFill>
              </a:rPr>
              <a:t>20</a:t>
            </a: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h – </a:t>
            </a:r>
            <a:r>
              <a:rPr lang="en-US" sz="1000">
                <a:solidFill>
                  <a:srgbClr val="4C3423"/>
                </a:solidFill>
              </a:rPr>
              <a:t>21</a:t>
            </a: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h30 : réglementation ; enfumoir et matériel ; types de ruches et budget ; positionnement du rucher.</a:t>
            </a:r>
            <a:endParaRPr/>
          </a:p>
        </p:txBody>
      </p:sp>
      <p:sp>
        <p:nvSpPr>
          <p:cNvPr id="110" name="Google Shape;110;p1"/>
          <p:cNvSpPr/>
          <p:nvPr/>
        </p:nvSpPr>
        <p:spPr>
          <a:xfrm>
            <a:off x="5276100" y="3063436"/>
            <a:ext cx="4572000" cy="554100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5349277" y="3136721"/>
            <a:ext cx="4425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samedi 17 — Fête de l’abeille</a:t>
            </a:r>
            <a:endParaRPr/>
          </a:p>
        </p:txBody>
      </p:sp>
      <p:sp>
        <p:nvSpPr>
          <p:cNvPr id="112" name="Google Shape;112;p1"/>
          <p:cNvSpPr txBox="1"/>
          <p:nvPr/>
        </p:nvSpPr>
        <p:spPr>
          <a:xfrm>
            <a:off x="5349240" y="3310333"/>
            <a:ext cx="4425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Fête des 10 ans de l’association, à la miellerie, ouverte au public. </a:t>
            </a:r>
            <a:endParaRPr/>
          </a:p>
        </p:txBody>
      </p:sp>
      <p:sp>
        <p:nvSpPr>
          <p:cNvPr id="113" name="Google Shape;113;p1"/>
          <p:cNvSpPr/>
          <p:nvPr/>
        </p:nvSpPr>
        <p:spPr>
          <a:xfrm>
            <a:off x="10049256" y="1938528"/>
            <a:ext cx="4754880" cy="180593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"/>
          <p:cNvSpPr/>
          <p:nvPr/>
        </p:nvSpPr>
        <p:spPr>
          <a:xfrm>
            <a:off x="10049256" y="19385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"/>
          <p:cNvSpPr txBox="1"/>
          <p:nvPr/>
        </p:nvSpPr>
        <p:spPr>
          <a:xfrm>
            <a:off x="10122408" y="19751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NOVEMBRE 2026</a:t>
            </a:r>
            <a:endParaRPr/>
          </a:p>
        </p:txBody>
      </p:sp>
      <p:sp>
        <p:nvSpPr>
          <p:cNvPr id="116" name="Google Shape;116;p1"/>
          <p:cNvSpPr/>
          <p:nvPr/>
        </p:nvSpPr>
        <p:spPr>
          <a:xfrm>
            <a:off x="10140700" y="2359149"/>
            <a:ext cx="4572000" cy="5670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"/>
          <p:cNvSpPr txBox="1"/>
          <p:nvPr/>
        </p:nvSpPr>
        <p:spPr>
          <a:xfrm>
            <a:off x="10213848" y="2395728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Mardi 10 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— Atelier cire</a:t>
            </a:r>
            <a:endParaRPr/>
          </a:p>
        </p:txBody>
      </p:sp>
      <p:sp>
        <p:nvSpPr>
          <p:cNvPr id="118" name="Google Shape;118;p1"/>
          <p:cNvSpPr txBox="1"/>
          <p:nvPr/>
        </p:nvSpPr>
        <p:spPr>
          <a:xfrm>
            <a:off x="10213848" y="2606040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4C3423"/>
                </a:solidFill>
              </a:rPr>
              <a:t>20h–21h30</a:t>
            </a: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, sur inscription : cirage des cadres ; moulage de la cire.</a:t>
            </a:r>
            <a:endParaRPr/>
          </a:p>
        </p:txBody>
      </p:sp>
      <p:sp>
        <p:nvSpPr>
          <p:cNvPr id="119" name="Google Shape;119;p1"/>
          <p:cNvSpPr/>
          <p:nvPr/>
        </p:nvSpPr>
        <p:spPr>
          <a:xfrm>
            <a:off x="320040" y="3881628"/>
            <a:ext cx="4754880" cy="180593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320040" y="38816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"/>
          <p:cNvSpPr txBox="1"/>
          <p:nvPr/>
        </p:nvSpPr>
        <p:spPr>
          <a:xfrm>
            <a:off x="393192" y="39182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DÉCEMBRE 2026</a:t>
            </a:r>
            <a:endParaRPr/>
          </a:p>
        </p:txBody>
      </p:sp>
      <p:sp>
        <p:nvSpPr>
          <p:cNvPr id="122" name="Google Shape;122;p1"/>
          <p:cNvSpPr/>
          <p:nvPr/>
        </p:nvSpPr>
        <p:spPr>
          <a:xfrm>
            <a:off x="411475" y="4302249"/>
            <a:ext cx="4572000" cy="567000"/>
          </a:xfrm>
          <a:prstGeom prst="roundRect">
            <a:avLst>
              <a:gd fmla="val 16667" name="adj"/>
            </a:avLst>
          </a:prstGeom>
          <a:solidFill>
            <a:srgbClr val="9DC3E6"/>
          </a:solidFill>
          <a:ln cap="flat" cmpd="sng" w="9525">
            <a:solidFill>
              <a:srgbClr val="9DC3E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"/>
          <p:cNvSpPr txBox="1"/>
          <p:nvPr/>
        </p:nvSpPr>
        <p:spPr>
          <a:xfrm>
            <a:off x="484632" y="4338828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Mardi 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1" lang="en-US" sz="1000">
                <a:solidFill>
                  <a:srgbClr val="4C3423"/>
                </a:solidFill>
              </a:rPr>
              <a:t>8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 — Cours théorique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"/>
          <p:cNvSpPr txBox="1"/>
          <p:nvPr/>
        </p:nvSpPr>
        <p:spPr>
          <a:xfrm>
            <a:off x="484632" y="4549140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20h–</a:t>
            </a:r>
            <a:r>
              <a:rPr lang="en-US" sz="1000">
                <a:solidFill>
                  <a:srgbClr val="4C3423"/>
                </a:solidFill>
              </a:rPr>
              <a:t>21h30</a:t>
            </a: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 : vie des abeilles ; visite de printemps ; maladies des abeilles.</a:t>
            </a:r>
            <a:endParaRPr/>
          </a:p>
        </p:txBody>
      </p:sp>
      <p:sp>
        <p:nvSpPr>
          <p:cNvPr id="125" name="Google Shape;125;p1"/>
          <p:cNvSpPr/>
          <p:nvPr/>
        </p:nvSpPr>
        <p:spPr>
          <a:xfrm>
            <a:off x="5184648" y="3881628"/>
            <a:ext cx="4754880" cy="180593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"/>
          <p:cNvSpPr/>
          <p:nvPr/>
        </p:nvSpPr>
        <p:spPr>
          <a:xfrm>
            <a:off x="5184648" y="38816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"/>
          <p:cNvSpPr txBox="1"/>
          <p:nvPr/>
        </p:nvSpPr>
        <p:spPr>
          <a:xfrm>
            <a:off x="5257800" y="39182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JANVIER 2027</a:t>
            </a:r>
            <a:endParaRPr/>
          </a:p>
        </p:txBody>
      </p:sp>
      <p:sp>
        <p:nvSpPr>
          <p:cNvPr id="128" name="Google Shape;128;p1"/>
          <p:cNvSpPr/>
          <p:nvPr/>
        </p:nvSpPr>
        <p:spPr>
          <a:xfrm>
            <a:off x="5276100" y="4302250"/>
            <a:ext cx="4572000" cy="640200"/>
          </a:xfrm>
          <a:prstGeom prst="roundRect">
            <a:avLst>
              <a:gd fmla="val 16667" name="adj"/>
            </a:avLst>
          </a:prstGeom>
          <a:solidFill>
            <a:srgbClr val="9DC3E6"/>
          </a:solidFill>
          <a:ln cap="flat" cmpd="sng" w="9525">
            <a:solidFill>
              <a:srgbClr val="9DC3E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"/>
          <p:cNvSpPr txBox="1"/>
          <p:nvPr/>
        </p:nvSpPr>
        <p:spPr>
          <a:xfrm>
            <a:off x="5349240" y="4338828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Mardi 12 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— Cours théorique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"/>
          <p:cNvSpPr txBox="1"/>
          <p:nvPr/>
        </p:nvSpPr>
        <p:spPr>
          <a:xfrm>
            <a:off x="5349240" y="4549140"/>
            <a:ext cx="442569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4C3423"/>
                </a:solidFill>
              </a:rPr>
              <a:t>20h–21h30</a:t>
            </a: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 : essaims et développement ; présentation de la miellerie ; bonnes pratiques.</a:t>
            </a:r>
            <a:endParaRPr/>
          </a:p>
        </p:txBody>
      </p:sp>
      <p:sp>
        <p:nvSpPr>
          <p:cNvPr id="131" name="Google Shape;131;p1"/>
          <p:cNvSpPr/>
          <p:nvPr/>
        </p:nvSpPr>
        <p:spPr>
          <a:xfrm>
            <a:off x="10049256" y="3881628"/>
            <a:ext cx="4754880" cy="180593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"/>
          <p:cNvSpPr/>
          <p:nvPr/>
        </p:nvSpPr>
        <p:spPr>
          <a:xfrm>
            <a:off x="10049256" y="38816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"/>
          <p:cNvSpPr txBox="1"/>
          <p:nvPr/>
        </p:nvSpPr>
        <p:spPr>
          <a:xfrm>
            <a:off x="10122408" y="39182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FÉVRIER 2027</a:t>
            </a:r>
            <a:endParaRPr/>
          </a:p>
        </p:txBody>
      </p:sp>
      <p:sp>
        <p:nvSpPr>
          <p:cNvPr id="134" name="Google Shape;134;p1"/>
          <p:cNvSpPr/>
          <p:nvPr/>
        </p:nvSpPr>
        <p:spPr>
          <a:xfrm>
            <a:off x="10140700" y="4302250"/>
            <a:ext cx="4572000" cy="5541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"/>
          <p:cNvSpPr txBox="1"/>
          <p:nvPr/>
        </p:nvSpPr>
        <p:spPr>
          <a:xfrm>
            <a:off x="10213848" y="4338828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Mardi 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1" lang="en-US" sz="1000">
                <a:solidFill>
                  <a:srgbClr val="4C3423"/>
                </a:solidFill>
              </a:rPr>
              <a:t>2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 — Frelon asiatique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"/>
          <p:cNvSpPr txBox="1"/>
          <p:nvPr/>
        </p:nvSpPr>
        <p:spPr>
          <a:xfrm>
            <a:off x="10213848" y="4549140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4C3423"/>
                </a:solidFill>
              </a:rPr>
              <a:t>20h–21h30</a:t>
            </a: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 : lutte et cycle de vie.</a:t>
            </a:r>
            <a:endParaRPr/>
          </a:p>
        </p:txBody>
      </p:sp>
      <p:sp>
        <p:nvSpPr>
          <p:cNvPr id="137" name="Google Shape;137;p1"/>
          <p:cNvSpPr/>
          <p:nvPr/>
        </p:nvSpPr>
        <p:spPr>
          <a:xfrm>
            <a:off x="320040" y="5824728"/>
            <a:ext cx="4754880" cy="180593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"/>
          <p:cNvSpPr/>
          <p:nvPr/>
        </p:nvSpPr>
        <p:spPr>
          <a:xfrm>
            <a:off x="320040" y="58247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"/>
          <p:cNvSpPr txBox="1"/>
          <p:nvPr/>
        </p:nvSpPr>
        <p:spPr>
          <a:xfrm>
            <a:off x="393192" y="58613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MARS 2027</a:t>
            </a:r>
            <a:endParaRPr/>
          </a:p>
        </p:txBody>
      </p:sp>
      <p:sp>
        <p:nvSpPr>
          <p:cNvPr id="140" name="Google Shape;140;p1"/>
          <p:cNvSpPr/>
          <p:nvPr/>
        </p:nvSpPr>
        <p:spPr>
          <a:xfrm>
            <a:off x="5184648" y="5824728"/>
            <a:ext cx="4754880" cy="180593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"/>
          <p:cNvSpPr/>
          <p:nvPr/>
        </p:nvSpPr>
        <p:spPr>
          <a:xfrm>
            <a:off x="5184648" y="58247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"/>
          <p:cNvSpPr txBox="1"/>
          <p:nvPr/>
        </p:nvSpPr>
        <p:spPr>
          <a:xfrm>
            <a:off x="5257800" y="58613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AVRIL 2027</a:t>
            </a:r>
            <a:endParaRPr/>
          </a:p>
        </p:txBody>
      </p:sp>
      <p:sp>
        <p:nvSpPr>
          <p:cNvPr id="143" name="Google Shape;143;p1"/>
          <p:cNvSpPr/>
          <p:nvPr/>
        </p:nvSpPr>
        <p:spPr>
          <a:xfrm>
            <a:off x="5276100" y="6245350"/>
            <a:ext cx="4572000" cy="640200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"/>
          <p:cNvSpPr txBox="1"/>
          <p:nvPr/>
        </p:nvSpPr>
        <p:spPr>
          <a:xfrm>
            <a:off x="5349240" y="6281928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S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amedi 03 — Cours pratique</a:t>
            </a:r>
            <a:endParaRPr/>
          </a:p>
        </p:txBody>
      </p:sp>
      <p:sp>
        <p:nvSpPr>
          <p:cNvPr id="145" name="Google Shape;145;p1"/>
          <p:cNvSpPr txBox="1"/>
          <p:nvPr/>
        </p:nvSpPr>
        <p:spPr>
          <a:xfrm>
            <a:off x="5349240" y="6492240"/>
            <a:ext cx="442569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14h30–16h : contrôle du rucher ; pièges anti-frelon ; nettoyage ; nourriture ; préparation des hausses ; remplacement des cadres vétustes.</a:t>
            </a:r>
            <a:endParaRPr/>
          </a:p>
        </p:txBody>
      </p:sp>
      <p:sp>
        <p:nvSpPr>
          <p:cNvPr id="146" name="Google Shape;146;p1"/>
          <p:cNvSpPr/>
          <p:nvPr/>
        </p:nvSpPr>
        <p:spPr>
          <a:xfrm>
            <a:off x="5276100" y="6885424"/>
            <a:ext cx="4572000" cy="5232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5349240" y="6922008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Mardi 06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 — Atelier à définir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"/>
          <p:cNvSpPr txBox="1"/>
          <p:nvPr/>
        </p:nvSpPr>
        <p:spPr>
          <a:xfrm>
            <a:off x="5349240" y="7132320"/>
            <a:ext cx="4425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4C3423"/>
                </a:solidFill>
              </a:rPr>
              <a:t>20h–21h30</a:t>
            </a: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49" name="Google Shape;149;p1"/>
          <p:cNvSpPr/>
          <p:nvPr/>
        </p:nvSpPr>
        <p:spPr>
          <a:xfrm>
            <a:off x="10049256" y="5824728"/>
            <a:ext cx="4754880" cy="180593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"/>
          <p:cNvSpPr/>
          <p:nvPr/>
        </p:nvSpPr>
        <p:spPr>
          <a:xfrm>
            <a:off x="10049256" y="58247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"/>
          <p:cNvSpPr txBox="1"/>
          <p:nvPr/>
        </p:nvSpPr>
        <p:spPr>
          <a:xfrm>
            <a:off x="10122408" y="58613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 2027</a:t>
            </a:r>
            <a:endParaRPr/>
          </a:p>
        </p:txBody>
      </p:sp>
      <p:sp>
        <p:nvSpPr>
          <p:cNvPr id="152" name="Google Shape;152;p1"/>
          <p:cNvSpPr/>
          <p:nvPr/>
        </p:nvSpPr>
        <p:spPr>
          <a:xfrm>
            <a:off x="10140696" y="6245352"/>
            <a:ext cx="4572000" cy="566928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"/>
          <p:cNvSpPr txBox="1"/>
          <p:nvPr/>
        </p:nvSpPr>
        <p:spPr>
          <a:xfrm>
            <a:off x="10213848" y="6281928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S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amedi 15 — Cours pratique</a:t>
            </a:r>
            <a:endParaRPr/>
          </a:p>
        </p:txBody>
      </p:sp>
      <p:sp>
        <p:nvSpPr>
          <p:cNvPr id="154" name="Google Shape;154;p1"/>
          <p:cNvSpPr txBox="1"/>
          <p:nvPr/>
        </p:nvSpPr>
        <p:spPr>
          <a:xfrm>
            <a:off x="10213848" y="6492240"/>
            <a:ext cx="442569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14h30–16h : contrôle du rucher ; pièges anti-frelon ; nettoyage ; nourriture ; préparation des hausses ; remplacement des cadres vétustes.</a:t>
            </a:r>
            <a:endParaRPr/>
          </a:p>
        </p:txBody>
      </p:sp>
      <p:sp>
        <p:nvSpPr>
          <p:cNvPr id="155" name="Google Shape;155;p1"/>
          <p:cNvSpPr/>
          <p:nvPr/>
        </p:nvSpPr>
        <p:spPr>
          <a:xfrm>
            <a:off x="10140700" y="6885423"/>
            <a:ext cx="4572000" cy="567000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"/>
          <p:cNvSpPr txBox="1"/>
          <p:nvPr/>
        </p:nvSpPr>
        <p:spPr>
          <a:xfrm>
            <a:off x="10213848" y="6922008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S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amedi 29 — Cours pratique</a:t>
            </a:r>
            <a:endParaRPr/>
          </a:p>
        </p:txBody>
      </p:sp>
      <p:sp>
        <p:nvSpPr>
          <p:cNvPr id="157" name="Google Shape;157;p1"/>
          <p:cNvSpPr txBox="1"/>
          <p:nvPr/>
        </p:nvSpPr>
        <p:spPr>
          <a:xfrm>
            <a:off x="10213848" y="7132320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14h30–16h : suivi des essaims.</a:t>
            </a:r>
            <a:endParaRPr/>
          </a:p>
        </p:txBody>
      </p:sp>
      <p:sp>
        <p:nvSpPr>
          <p:cNvPr id="158" name="Google Shape;158;p1"/>
          <p:cNvSpPr/>
          <p:nvPr/>
        </p:nvSpPr>
        <p:spPr>
          <a:xfrm>
            <a:off x="320040" y="7767828"/>
            <a:ext cx="4754880" cy="2572512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"/>
          <p:cNvSpPr/>
          <p:nvPr/>
        </p:nvSpPr>
        <p:spPr>
          <a:xfrm>
            <a:off x="320040" y="77678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"/>
          <p:cNvSpPr txBox="1"/>
          <p:nvPr/>
        </p:nvSpPr>
        <p:spPr>
          <a:xfrm>
            <a:off x="393192" y="78044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JUIN 2027</a:t>
            </a:r>
            <a:endParaRPr/>
          </a:p>
        </p:txBody>
      </p:sp>
      <p:sp>
        <p:nvSpPr>
          <p:cNvPr id="161" name="Google Shape;161;p1"/>
          <p:cNvSpPr/>
          <p:nvPr/>
        </p:nvSpPr>
        <p:spPr>
          <a:xfrm>
            <a:off x="411479" y="8188452"/>
            <a:ext cx="4572000" cy="420624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"/>
          <p:cNvSpPr txBox="1"/>
          <p:nvPr/>
        </p:nvSpPr>
        <p:spPr>
          <a:xfrm>
            <a:off x="484632" y="8225028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Samedi 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05 — Cours pratique</a:t>
            </a:r>
            <a:endParaRPr/>
          </a:p>
        </p:txBody>
      </p:sp>
      <p:sp>
        <p:nvSpPr>
          <p:cNvPr id="163" name="Google Shape;163;p1"/>
          <p:cNvSpPr txBox="1"/>
          <p:nvPr/>
        </p:nvSpPr>
        <p:spPr>
          <a:xfrm>
            <a:off x="484632" y="8435340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14h30–16h : suivi des essaims.</a:t>
            </a:r>
            <a:endParaRPr/>
          </a:p>
        </p:txBody>
      </p:sp>
      <p:sp>
        <p:nvSpPr>
          <p:cNvPr id="164" name="Google Shape;164;p1"/>
          <p:cNvSpPr/>
          <p:nvPr/>
        </p:nvSpPr>
        <p:spPr>
          <a:xfrm>
            <a:off x="411479" y="8682228"/>
            <a:ext cx="4572000" cy="420624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"/>
          <p:cNvSpPr txBox="1"/>
          <p:nvPr/>
        </p:nvSpPr>
        <p:spPr>
          <a:xfrm>
            <a:off x="484632" y="8718804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Mardi 08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 — Cours pratique</a:t>
            </a:r>
            <a:endParaRPr/>
          </a:p>
        </p:txBody>
      </p:sp>
      <p:sp>
        <p:nvSpPr>
          <p:cNvPr id="166" name="Google Shape;166;p1"/>
          <p:cNvSpPr txBox="1"/>
          <p:nvPr/>
        </p:nvSpPr>
        <p:spPr>
          <a:xfrm>
            <a:off x="484632" y="8929116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18h–20h : contrôle du couvain ; contrôle des hausses.</a:t>
            </a:r>
            <a:endParaRPr/>
          </a:p>
        </p:txBody>
      </p:sp>
      <p:sp>
        <p:nvSpPr>
          <p:cNvPr id="167" name="Google Shape;167;p1"/>
          <p:cNvSpPr/>
          <p:nvPr/>
        </p:nvSpPr>
        <p:spPr>
          <a:xfrm>
            <a:off x="411479" y="9176004"/>
            <a:ext cx="4572000" cy="420624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"/>
          <p:cNvSpPr txBox="1"/>
          <p:nvPr/>
        </p:nvSpPr>
        <p:spPr>
          <a:xfrm>
            <a:off x="484632" y="9212580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Jeudi </a:t>
            </a:r>
            <a:r>
              <a:rPr b="1" lang="en-US" sz="1000">
                <a:solidFill>
                  <a:srgbClr val="4C3423"/>
                </a:solidFill>
              </a:rPr>
              <a:t>19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— Assemblée générale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"/>
          <p:cNvSpPr/>
          <p:nvPr/>
        </p:nvSpPr>
        <p:spPr>
          <a:xfrm>
            <a:off x="411475" y="9669774"/>
            <a:ext cx="4572000" cy="5232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"/>
          <p:cNvSpPr txBox="1"/>
          <p:nvPr/>
        </p:nvSpPr>
        <p:spPr>
          <a:xfrm>
            <a:off x="484632" y="9706355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4C3423"/>
                </a:solidFill>
              </a:rPr>
              <a:t>Mardi 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1" lang="en-US" sz="1000">
                <a:solidFill>
                  <a:srgbClr val="4C3423"/>
                </a:solidFill>
              </a:rPr>
              <a:t>2</a:t>
            </a: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 — Atelier à définir ou visite </a:t>
            </a:r>
            <a:r>
              <a:rPr b="1" lang="en-US" sz="1000">
                <a:solidFill>
                  <a:srgbClr val="4C3423"/>
                </a:solidFill>
              </a:rPr>
              <a:t>des ruches à 18h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"/>
          <p:cNvSpPr txBox="1"/>
          <p:nvPr/>
        </p:nvSpPr>
        <p:spPr>
          <a:xfrm>
            <a:off x="484632" y="9916667"/>
            <a:ext cx="4425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4C3423"/>
                </a:solidFill>
              </a:rPr>
              <a:t>20h–21h30.</a:t>
            </a:r>
            <a:endParaRPr sz="1000">
              <a:solidFill>
                <a:srgbClr val="4C3423"/>
              </a:solidFill>
            </a:endParaRPr>
          </a:p>
        </p:txBody>
      </p:sp>
      <p:sp>
        <p:nvSpPr>
          <p:cNvPr id="172" name="Google Shape;172;p1"/>
          <p:cNvSpPr/>
          <p:nvPr/>
        </p:nvSpPr>
        <p:spPr>
          <a:xfrm>
            <a:off x="5184648" y="7767828"/>
            <a:ext cx="4754880" cy="180593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"/>
          <p:cNvSpPr/>
          <p:nvPr/>
        </p:nvSpPr>
        <p:spPr>
          <a:xfrm>
            <a:off x="5184648" y="77678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"/>
          <p:cNvSpPr txBox="1"/>
          <p:nvPr/>
        </p:nvSpPr>
        <p:spPr>
          <a:xfrm>
            <a:off x="5257800" y="78044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JUILLET 2027</a:t>
            </a:r>
            <a:endParaRPr/>
          </a:p>
        </p:txBody>
      </p:sp>
      <p:sp>
        <p:nvSpPr>
          <p:cNvPr id="175" name="Google Shape;175;p1"/>
          <p:cNvSpPr txBox="1"/>
          <p:nvPr/>
        </p:nvSpPr>
        <p:spPr>
          <a:xfrm>
            <a:off x="5321808" y="8590788"/>
            <a:ext cx="448056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Aucun événement programmé</a:t>
            </a:r>
            <a:endParaRPr/>
          </a:p>
        </p:txBody>
      </p:sp>
      <p:sp>
        <p:nvSpPr>
          <p:cNvPr id="176" name="Google Shape;176;p1"/>
          <p:cNvSpPr/>
          <p:nvPr/>
        </p:nvSpPr>
        <p:spPr>
          <a:xfrm>
            <a:off x="10049256" y="7767828"/>
            <a:ext cx="4754880" cy="180593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2D2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"/>
          <p:cNvSpPr/>
          <p:nvPr/>
        </p:nvSpPr>
        <p:spPr>
          <a:xfrm>
            <a:off x="10049256" y="7767828"/>
            <a:ext cx="4754880" cy="347472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"/>
          <p:cNvSpPr txBox="1"/>
          <p:nvPr/>
        </p:nvSpPr>
        <p:spPr>
          <a:xfrm>
            <a:off x="10122408" y="7804404"/>
            <a:ext cx="4608576" cy="256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AOÛT 2027</a:t>
            </a:r>
            <a:endParaRPr/>
          </a:p>
        </p:txBody>
      </p:sp>
      <p:sp>
        <p:nvSpPr>
          <p:cNvPr id="179" name="Google Shape;179;p1"/>
          <p:cNvSpPr txBox="1"/>
          <p:nvPr/>
        </p:nvSpPr>
        <p:spPr>
          <a:xfrm>
            <a:off x="10186416" y="8590788"/>
            <a:ext cx="448056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Aucun événement programmé</a:t>
            </a:r>
            <a:endParaRPr/>
          </a:p>
        </p:txBody>
      </p:sp>
      <p:sp>
        <p:nvSpPr>
          <p:cNvPr id="180" name="Google Shape;180;p1"/>
          <p:cNvSpPr/>
          <p:nvPr/>
        </p:nvSpPr>
        <p:spPr>
          <a:xfrm>
            <a:off x="411475" y="6227077"/>
            <a:ext cx="4572000" cy="523200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"/>
          <p:cNvSpPr txBox="1"/>
          <p:nvPr/>
        </p:nvSpPr>
        <p:spPr>
          <a:xfrm>
            <a:off x="484632" y="6263640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Samedi 06 — Cours pratique</a:t>
            </a:r>
            <a:endParaRPr/>
          </a:p>
        </p:txBody>
      </p:sp>
      <p:sp>
        <p:nvSpPr>
          <p:cNvPr id="182" name="Google Shape;182;p1"/>
          <p:cNvSpPr txBox="1"/>
          <p:nvPr/>
        </p:nvSpPr>
        <p:spPr>
          <a:xfrm>
            <a:off x="484632" y="6473952"/>
            <a:ext cx="442569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14h30–16h : visite du printemps 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8F0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"/>
          <p:cNvSpPr/>
          <p:nvPr/>
        </p:nvSpPr>
        <p:spPr>
          <a:xfrm>
            <a:off x="2752344" y="3492393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"/>
          <p:cNvSpPr txBox="1"/>
          <p:nvPr/>
        </p:nvSpPr>
        <p:spPr>
          <a:xfrm>
            <a:off x="475456" y="140970"/>
            <a:ext cx="14173200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DÉTAIL DES ÉVÉNEMENTS</a:t>
            </a:r>
            <a:endParaRPr/>
          </a:p>
        </p:txBody>
      </p:sp>
      <p:sp>
        <p:nvSpPr>
          <p:cNvPr id="189" name="Google Shape;189;p2"/>
          <p:cNvSpPr/>
          <p:nvPr/>
        </p:nvSpPr>
        <p:spPr>
          <a:xfrm>
            <a:off x="411480" y="593246"/>
            <a:ext cx="1234440" cy="384048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"/>
          <p:cNvSpPr txBox="1"/>
          <p:nvPr/>
        </p:nvSpPr>
        <p:spPr>
          <a:xfrm>
            <a:off x="448056" y="648110"/>
            <a:ext cx="1161288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DATE</a:t>
            </a:r>
            <a:endParaRPr/>
          </a:p>
        </p:txBody>
      </p:sp>
      <p:sp>
        <p:nvSpPr>
          <p:cNvPr id="191" name="Google Shape;191;p2"/>
          <p:cNvSpPr/>
          <p:nvPr/>
        </p:nvSpPr>
        <p:spPr>
          <a:xfrm>
            <a:off x="1664208" y="593246"/>
            <a:ext cx="1051560" cy="384048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"/>
          <p:cNvSpPr txBox="1"/>
          <p:nvPr/>
        </p:nvSpPr>
        <p:spPr>
          <a:xfrm>
            <a:off x="1700784" y="648110"/>
            <a:ext cx="978407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HEURE</a:t>
            </a:r>
            <a:endParaRPr/>
          </a:p>
        </p:txBody>
      </p:sp>
      <p:sp>
        <p:nvSpPr>
          <p:cNvPr id="193" name="Google Shape;193;p2"/>
          <p:cNvSpPr/>
          <p:nvPr/>
        </p:nvSpPr>
        <p:spPr>
          <a:xfrm>
            <a:off x="2761488" y="593246"/>
            <a:ext cx="1234440" cy="384048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"/>
          <p:cNvSpPr txBox="1"/>
          <p:nvPr/>
        </p:nvSpPr>
        <p:spPr>
          <a:xfrm>
            <a:off x="2798064" y="648110"/>
            <a:ext cx="1161288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TYPE</a:t>
            </a:r>
            <a:endParaRPr/>
          </a:p>
        </p:txBody>
      </p:sp>
      <p:sp>
        <p:nvSpPr>
          <p:cNvPr id="195" name="Google Shape;195;p2"/>
          <p:cNvSpPr/>
          <p:nvPr/>
        </p:nvSpPr>
        <p:spPr>
          <a:xfrm>
            <a:off x="4041648" y="593246"/>
            <a:ext cx="10561320" cy="384048"/>
          </a:xfrm>
          <a:prstGeom prst="roundRect">
            <a:avLst>
              <a:gd fmla="val 16667" name="adj"/>
            </a:avLst>
          </a:prstGeom>
          <a:solidFill>
            <a:srgbClr val="2F5B37"/>
          </a:solidFill>
          <a:ln cap="flat" cmpd="sng" w="9525">
            <a:solidFill>
              <a:srgbClr val="2F5B37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"/>
          <p:cNvSpPr txBox="1"/>
          <p:nvPr/>
        </p:nvSpPr>
        <p:spPr>
          <a:xfrm>
            <a:off x="4078224" y="648110"/>
            <a:ext cx="10488168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ÉVÉNEMENT / THÈME</a:t>
            </a:r>
            <a:endParaRPr/>
          </a:p>
        </p:txBody>
      </p:sp>
      <p:sp>
        <p:nvSpPr>
          <p:cNvPr id="197" name="Google Shape;197;p2"/>
          <p:cNvSpPr/>
          <p:nvPr/>
        </p:nvSpPr>
        <p:spPr>
          <a:xfrm>
            <a:off x="411480" y="1023014"/>
            <a:ext cx="123444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"/>
          <p:cNvSpPr/>
          <p:nvPr/>
        </p:nvSpPr>
        <p:spPr>
          <a:xfrm>
            <a:off x="1664208" y="1023014"/>
            <a:ext cx="105156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"/>
          <p:cNvSpPr/>
          <p:nvPr/>
        </p:nvSpPr>
        <p:spPr>
          <a:xfrm>
            <a:off x="2761488" y="1023014"/>
            <a:ext cx="123444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"/>
          <p:cNvSpPr/>
          <p:nvPr/>
        </p:nvSpPr>
        <p:spPr>
          <a:xfrm>
            <a:off x="4041648" y="1023014"/>
            <a:ext cx="1056132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"/>
          <p:cNvSpPr txBox="1"/>
          <p:nvPr/>
        </p:nvSpPr>
        <p:spPr>
          <a:xfrm>
            <a:off x="448056" y="1096166"/>
            <a:ext cx="116128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sz="900">
                <a:solidFill>
                  <a:srgbClr val="4C3423"/>
                </a:solidFill>
              </a:rPr>
              <a:t>5</a:t>
            </a: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/09/2026</a:t>
            </a:r>
            <a:endParaRPr/>
          </a:p>
        </p:txBody>
      </p:sp>
      <p:sp>
        <p:nvSpPr>
          <p:cNvPr id="202" name="Google Shape;202;p2"/>
          <p:cNvSpPr txBox="1"/>
          <p:nvPr/>
        </p:nvSpPr>
        <p:spPr>
          <a:xfrm>
            <a:off x="1700784" y="1096166"/>
            <a:ext cx="97840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—</a:t>
            </a:r>
            <a:endParaRPr/>
          </a:p>
        </p:txBody>
      </p:sp>
      <p:sp>
        <p:nvSpPr>
          <p:cNvPr id="203" name="Google Shape;203;p2"/>
          <p:cNvSpPr txBox="1"/>
          <p:nvPr/>
        </p:nvSpPr>
        <p:spPr>
          <a:xfrm>
            <a:off x="3154680" y="1077878"/>
            <a:ext cx="76809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Autres</a:t>
            </a:r>
            <a:endParaRPr/>
          </a:p>
        </p:txBody>
      </p:sp>
      <p:sp>
        <p:nvSpPr>
          <p:cNvPr id="204" name="Google Shape;204;p2"/>
          <p:cNvSpPr txBox="1"/>
          <p:nvPr/>
        </p:nvSpPr>
        <p:spPr>
          <a:xfrm>
            <a:off x="4114800" y="1068734"/>
            <a:ext cx="10405872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Forum des Associations : Toute la journée au Dôme.</a:t>
            </a:r>
            <a:endParaRPr/>
          </a:p>
        </p:txBody>
      </p:sp>
      <p:sp>
        <p:nvSpPr>
          <p:cNvPr id="205" name="Google Shape;205;p2"/>
          <p:cNvSpPr/>
          <p:nvPr/>
        </p:nvSpPr>
        <p:spPr>
          <a:xfrm>
            <a:off x="411480" y="1461926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"/>
          <p:cNvSpPr/>
          <p:nvPr/>
        </p:nvSpPr>
        <p:spPr>
          <a:xfrm>
            <a:off x="1664208" y="1461926"/>
            <a:ext cx="105156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"/>
          <p:cNvSpPr/>
          <p:nvPr/>
        </p:nvSpPr>
        <p:spPr>
          <a:xfrm>
            <a:off x="2761488" y="1461926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"/>
          <p:cNvSpPr/>
          <p:nvPr/>
        </p:nvSpPr>
        <p:spPr>
          <a:xfrm>
            <a:off x="4041648" y="1461926"/>
            <a:ext cx="1056132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"/>
          <p:cNvSpPr txBox="1"/>
          <p:nvPr/>
        </p:nvSpPr>
        <p:spPr>
          <a:xfrm>
            <a:off x="448056" y="1535078"/>
            <a:ext cx="116128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900">
                <a:solidFill>
                  <a:srgbClr val="4C3423"/>
                </a:solidFill>
              </a:rPr>
              <a:t>2</a:t>
            </a: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/09/2026</a:t>
            </a:r>
            <a:endParaRPr/>
          </a:p>
        </p:txBody>
      </p:sp>
      <p:sp>
        <p:nvSpPr>
          <p:cNvPr id="210" name="Google Shape;210;p2"/>
          <p:cNvSpPr txBox="1"/>
          <p:nvPr/>
        </p:nvSpPr>
        <p:spPr>
          <a:xfrm>
            <a:off x="1700784" y="1535078"/>
            <a:ext cx="97840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—</a:t>
            </a:r>
            <a:endParaRPr/>
          </a:p>
        </p:txBody>
      </p:sp>
      <p:sp>
        <p:nvSpPr>
          <p:cNvPr id="211" name="Google Shape;211;p2"/>
          <p:cNvSpPr txBox="1"/>
          <p:nvPr/>
        </p:nvSpPr>
        <p:spPr>
          <a:xfrm>
            <a:off x="3154680" y="1516790"/>
            <a:ext cx="768096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Autres</a:t>
            </a:r>
            <a:endParaRPr/>
          </a:p>
        </p:txBody>
      </p:sp>
      <p:sp>
        <p:nvSpPr>
          <p:cNvPr id="212" name="Google Shape;212;p2"/>
          <p:cNvSpPr txBox="1"/>
          <p:nvPr/>
        </p:nvSpPr>
        <p:spPr>
          <a:xfrm>
            <a:off x="4114800" y="1507645"/>
            <a:ext cx="10405872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Journée du développement durable</a:t>
            </a:r>
            <a:endParaRPr/>
          </a:p>
        </p:txBody>
      </p:sp>
      <p:sp>
        <p:nvSpPr>
          <p:cNvPr id="213" name="Google Shape;213;p2"/>
          <p:cNvSpPr/>
          <p:nvPr/>
        </p:nvSpPr>
        <p:spPr>
          <a:xfrm>
            <a:off x="411480" y="1900838"/>
            <a:ext cx="12344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"/>
          <p:cNvSpPr/>
          <p:nvPr/>
        </p:nvSpPr>
        <p:spPr>
          <a:xfrm>
            <a:off x="1664208" y="1900838"/>
            <a:ext cx="105156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"/>
          <p:cNvSpPr/>
          <p:nvPr/>
        </p:nvSpPr>
        <p:spPr>
          <a:xfrm>
            <a:off x="2761488" y="1900838"/>
            <a:ext cx="123444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"/>
          <p:cNvSpPr/>
          <p:nvPr/>
        </p:nvSpPr>
        <p:spPr>
          <a:xfrm>
            <a:off x="4041648" y="1900838"/>
            <a:ext cx="10561320" cy="56692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"/>
          <p:cNvSpPr txBox="1"/>
          <p:nvPr/>
        </p:nvSpPr>
        <p:spPr>
          <a:xfrm>
            <a:off x="448056" y="1973990"/>
            <a:ext cx="116128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26/09/2026</a:t>
            </a:r>
            <a:endParaRPr/>
          </a:p>
        </p:txBody>
      </p:sp>
      <p:sp>
        <p:nvSpPr>
          <p:cNvPr id="218" name="Google Shape;218;p2"/>
          <p:cNvSpPr txBox="1"/>
          <p:nvPr/>
        </p:nvSpPr>
        <p:spPr>
          <a:xfrm>
            <a:off x="1700784" y="1973990"/>
            <a:ext cx="97840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14h30–16h</a:t>
            </a:r>
            <a:endParaRPr/>
          </a:p>
        </p:txBody>
      </p:sp>
      <p:sp>
        <p:nvSpPr>
          <p:cNvPr id="219" name="Google Shape;219;p2"/>
          <p:cNvSpPr txBox="1"/>
          <p:nvPr/>
        </p:nvSpPr>
        <p:spPr>
          <a:xfrm>
            <a:off x="3154680" y="1955702"/>
            <a:ext cx="7680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théorique</a:t>
            </a:r>
            <a:endParaRPr/>
          </a:p>
        </p:txBody>
      </p:sp>
      <p:sp>
        <p:nvSpPr>
          <p:cNvPr id="220" name="Google Shape;220;p2"/>
          <p:cNvSpPr txBox="1"/>
          <p:nvPr/>
        </p:nvSpPr>
        <p:spPr>
          <a:xfrm>
            <a:off x="4114800" y="1946557"/>
            <a:ext cx="10405872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Introduction : 14h30–16h : échanges sur les cours et le planning, besoins pour les ateliers, visite des locaux et du rucher.</a:t>
            </a:r>
            <a:endParaRPr/>
          </a:p>
        </p:txBody>
      </p:sp>
      <p:sp>
        <p:nvSpPr>
          <p:cNvPr id="221" name="Google Shape;221;p2"/>
          <p:cNvSpPr/>
          <p:nvPr/>
        </p:nvSpPr>
        <p:spPr>
          <a:xfrm>
            <a:off x="411480" y="2467766"/>
            <a:ext cx="1234440" cy="566928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"/>
          <p:cNvSpPr/>
          <p:nvPr/>
        </p:nvSpPr>
        <p:spPr>
          <a:xfrm>
            <a:off x="1664208" y="2467766"/>
            <a:ext cx="1051560" cy="566928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"/>
          <p:cNvSpPr/>
          <p:nvPr/>
        </p:nvSpPr>
        <p:spPr>
          <a:xfrm>
            <a:off x="2761488" y="2467766"/>
            <a:ext cx="1234440" cy="566928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"/>
          <p:cNvSpPr/>
          <p:nvPr/>
        </p:nvSpPr>
        <p:spPr>
          <a:xfrm>
            <a:off x="4041648" y="2467766"/>
            <a:ext cx="10561320" cy="566928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"/>
          <p:cNvSpPr txBox="1"/>
          <p:nvPr/>
        </p:nvSpPr>
        <p:spPr>
          <a:xfrm>
            <a:off x="448056" y="2540918"/>
            <a:ext cx="116128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4C3423"/>
                </a:solidFill>
              </a:rPr>
              <a:t>13</a:t>
            </a: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/10/2026</a:t>
            </a:r>
            <a:endParaRPr/>
          </a:p>
        </p:txBody>
      </p:sp>
      <p:sp>
        <p:nvSpPr>
          <p:cNvPr id="226" name="Google Shape;226;p2"/>
          <p:cNvSpPr txBox="1"/>
          <p:nvPr/>
        </p:nvSpPr>
        <p:spPr>
          <a:xfrm>
            <a:off x="1700784" y="2540918"/>
            <a:ext cx="97840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20h–22h</a:t>
            </a:r>
            <a:endParaRPr/>
          </a:p>
        </p:txBody>
      </p:sp>
      <p:sp>
        <p:nvSpPr>
          <p:cNvPr id="227" name="Google Shape;227;p2"/>
          <p:cNvSpPr txBox="1"/>
          <p:nvPr/>
        </p:nvSpPr>
        <p:spPr>
          <a:xfrm>
            <a:off x="3154680" y="2522630"/>
            <a:ext cx="768096" cy="3693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théorique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"/>
          <p:cNvSpPr txBox="1"/>
          <p:nvPr/>
        </p:nvSpPr>
        <p:spPr>
          <a:xfrm>
            <a:off x="4114800" y="2513485"/>
            <a:ext cx="10405872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théorique : 20h–22h : réglementation ; enfumoir et matériel ; types de ruches et budget ; positionnement du rucher.</a:t>
            </a:r>
            <a:endParaRPr/>
          </a:p>
        </p:txBody>
      </p:sp>
      <p:sp>
        <p:nvSpPr>
          <p:cNvPr id="229" name="Google Shape;229;p2"/>
          <p:cNvSpPr/>
          <p:nvPr/>
        </p:nvSpPr>
        <p:spPr>
          <a:xfrm>
            <a:off x="411480" y="3034693"/>
            <a:ext cx="123444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"/>
          <p:cNvSpPr/>
          <p:nvPr/>
        </p:nvSpPr>
        <p:spPr>
          <a:xfrm>
            <a:off x="1664208" y="3034693"/>
            <a:ext cx="105156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"/>
          <p:cNvSpPr/>
          <p:nvPr/>
        </p:nvSpPr>
        <p:spPr>
          <a:xfrm>
            <a:off x="2761488" y="3034693"/>
            <a:ext cx="123444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"/>
          <p:cNvSpPr/>
          <p:nvPr/>
        </p:nvSpPr>
        <p:spPr>
          <a:xfrm>
            <a:off x="4041648" y="3034693"/>
            <a:ext cx="1056132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"/>
          <p:cNvSpPr txBox="1"/>
          <p:nvPr/>
        </p:nvSpPr>
        <p:spPr>
          <a:xfrm>
            <a:off x="448056" y="3107845"/>
            <a:ext cx="116128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17/10/2026</a:t>
            </a:r>
            <a:endParaRPr/>
          </a:p>
        </p:txBody>
      </p:sp>
      <p:sp>
        <p:nvSpPr>
          <p:cNvPr id="234" name="Google Shape;234;p2"/>
          <p:cNvSpPr txBox="1"/>
          <p:nvPr/>
        </p:nvSpPr>
        <p:spPr>
          <a:xfrm>
            <a:off x="1700784" y="3107845"/>
            <a:ext cx="97840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—</a:t>
            </a:r>
            <a:endParaRPr/>
          </a:p>
        </p:txBody>
      </p:sp>
      <p:sp>
        <p:nvSpPr>
          <p:cNvPr id="235" name="Google Shape;235;p2"/>
          <p:cNvSpPr txBox="1"/>
          <p:nvPr/>
        </p:nvSpPr>
        <p:spPr>
          <a:xfrm>
            <a:off x="3154680" y="3089557"/>
            <a:ext cx="76809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Autres</a:t>
            </a:r>
            <a:endParaRPr/>
          </a:p>
        </p:txBody>
      </p:sp>
      <p:sp>
        <p:nvSpPr>
          <p:cNvPr id="236" name="Google Shape;236;p2"/>
          <p:cNvSpPr txBox="1"/>
          <p:nvPr/>
        </p:nvSpPr>
        <p:spPr>
          <a:xfrm>
            <a:off x="4114800" y="3080413"/>
            <a:ext cx="10405872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Fête de l’abeille — date provisoire : Fête des 10 ans de l’association, à la miellerie, ouverte au public.</a:t>
            </a:r>
            <a:endParaRPr/>
          </a:p>
        </p:txBody>
      </p:sp>
      <p:sp>
        <p:nvSpPr>
          <p:cNvPr id="237" name="Google Shape;237;p2"/>
          <p:cNvSpPr/>
          <p:nvPr/>
        </p:nvSpPr>
        <p:spPr>
          <a:xfrm>
            <a:off x="411480" y="3473606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"/>
          <p:cNvSpPr/>
          <p:nvPr/>
        </p:nvSpPr>
        <p:spPr>
          <a:xfrm>
            <a:off x="1664208" y="3473606"/>
            <a:ext cx="105156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"/>
          <p:cNvSpPr/>
          <p:nvPr/>
        </p:nvSpPr>
        <p:spPr>
          <a:xfrm>
            <a:off x="4041648" y="3473606"/>
            <a:ext cx="1056132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"/>
          <p:cNvSpPr txBox="1"/>
          <p:nvPr/>
        </p:nvSpPr>
        <p:spPr>
          <a:xfrm>
            <a:off x="448056" y="3546758"/>
            <a:ext cx="116128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4C3423"/>
                </a:solidFill>
              </a:rPr>
              <a:t>10</a:t>
            </a: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/11/2026</a:t>
            </a:r>
            <a:endParaRPr/>
          </a:p>
        </p:txBody>
      </p:sp>
      <p:sp>
        <p:nvSpPr>
          <p:cNvPr id="241" name="Google Shape;241;p2"/>
          <p:cNvSpPr txBox="1"/>
          <p:nvPr/>
        </p:nvSpPr>
        <p:spPr>
          <a:xfrm>
            <a:off x="1700784" y="3546758"/>
            <a:ext cx="97840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20h–22h</a:t>
            </a:r>
            <a:endParaRPr/>
          </a:p>
        </p:txBody>
      </p:sp>
      <p:sp>
        <p:nvSpPr>
          <p:cNvPr id="242" name="Google Shape;242;p2"/>
          <p:cNvSpPr txBox="1"/>
          <p:nvPr/>
        </p:nvSpPr>
        <p:spPr>
          <a:xfrm>
            <a:off x="3154680" y="3528469"/>
            <a:ext cx="768096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Ateliers</a:t>
            </a:r>
            <a:endParaRPr/>
          </a:p>
        </p:txBody>
      </p:sp>
      <p:sp>
        <p:nvSpPr>
          <p:cNvPr id="243" name="Google Shape;243;p2"/>
          <p:cNvSpPr txBox="1"/>
          <p:nvPr/>
        </p:nvSpPr>
        <p:spPr>
          <a:xfrm>
            <a:off x="4114800" y="3519326"/>
            <a:ext cx="10405872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Atelier cire : 20h–22h, sur inscription : cirage des cadres ; moulage de la cire.</a:t>
            </a:r>
            <a:endParaRPr/>
          </a:p>
        </p:txBody>
      </p:sp>
      <p:sp>
        <p:nvSpPr>
          <p:cNvPr id="244" name="Google Shape;244;p2"/>
          <p:cNvSpPr/>
          <p:nvPr/>
        </p:nvSpPr>
        <p:spPr>
          <a:xfrm>
            <a:off x="411480" y="3912518"/>
            <a:ext cx="123444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"/>
          <p:cNvSpPr/>
          <p:nvPr/>
        </p:nvSpPr>
        <p:spPr>
          <a:xfrm>
            <a:off x="1664208" y="3912518"/>
            <a:ext cx="105156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"/>
          <p:cNvSpPr/>
          <p:nvPr/>
        </p:nvSpPr>
        <p:spPr>
          <a:xfrm>
            <a:off x="2761488" y="3912518"/>
            <a:ext cx="123444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"/>
          <p:cNvSpPr/>
          <p:nvPr/>
        </p:nvSpPr>
        <p:spPr>
          <a:xfrm>
            <a:off x="4041648" y="3912518"/>
            <a:ext cx="1056132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"/>
          <p:cNvSpPr txBox="1"/>
          <p:nvPr/>
        </p:nvSpPr>
        <p:spPr>
          <a:xfrm>
            <a:off x="448056" y="3985670"/>
            <a:ext cx="116128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sz="900">
                <a:solidFill>
                  <a:srgbClr val="4C3423"/>
                </a:solidFill>
              </a:rPr>
              <a:t>8</a:t>
            </a: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/12/2026</a:t>
            </a:r>
            <a:endParaRPr/>
          </a:p>
        </p:txBody>
      </p:sp>
      <p:sp>
        <p:nvSpPr>
          <p:cNvPr id="249" name="Google Shape;249;p2"/>
          <p:cNvSpPr txBox="1"/>
          <p:nvPr/>
        </p:nvSpPr>
        <p:spPr>
          <a:xfrm>
            <a:off x="1700784" y="3985670"/>
            <a:ext cx="97840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20h–22h</a:t>
            </a:r>
            <a:endParaRPr/>
          </a:p>
        </p:txBody>
      </p:sp>
      <p:sp>
        <p:nvSpPr>
          <p:cNvPr id="250" name="Google Shape;250;p2"/>
          <p:cNvSpPr txBox="1"/>
          <p:nvPr/>
        </p:nvSpPr>
        <p:spPr>
          <a:xfrm>
            <a:off x="3154680" y="3967382"/>
            <a:ext cx="76809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théorique</a:t>
            </a:r>
            <a:endParaRPr/>
          </a:p>
        </p:txBody>
      </p:sp>
      <p:sp>
        <p:nvSpPr>
          <p:cNvPr id="251" name="Google Shape;251;p2"/>
          <p:cNvSpPr txBox="1"/>
          <p:nvPr/>
        </p:nvSpPr>
        <p:spPr>
          <a:xfrm>
            <a:off x="4114800" y="3958238"/>
            <a:ext cx="10405872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théorique : 20h–22h : vie des abeilles ; visite de printemps ; maladies des abeilles.</a:t>
            </a:r>
            <a:endParaRPr/>
          </a:p>
        </p:txBody>
      </p:sp>
      <p:sp>
        <p:nvSpPr>
          <p:cNvPr id="252" name="Google Shape;252;p2"/>
          <p:cNvSpPr/>
          <p:nvPr/>
        </p:nvSpPr>
        <p:spPr>
          <a:xfrm>
            <a:off x="411480" y="4351430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"/>
          <p:cNvSpPr/>
          <p:nvPr/>
        </p:nvSpPr>
        <p:spPr>
          <a:xfrm>
            <a:off x="1664208" y="4351430"/>
            <a:ext cx="105156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"/>
          <p:cNvSpPr/>
          <p:nvPr/>
        </p:nvSpPr>
        <p:spPr>
          <a:xfrm>
            <a:off x="2761488" y="4351430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"/>
          <p:cNvSpPr/>
          <p:nvPr/>
        </p:nvSpPr>
        <p:spPr>
          <a:xfrm>
            <a:off x="4041648" y="4351430"/>
            <a:ext cx="1056132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"/>
          <p:cNvSpPr txBox="1"/>
          <p:nvPr/>
        </p:nvSpPr>
        <p:spPr>
          <a:xfrm>
            <a:off x="448056" y="4424582"/>
            <a:ext cx="116128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900">
                <a:solidFill>
                  <a:srgbClr val="4C3423"/>
                </a:solidFill>
              </a:rPr>
              <a:t>2</a:t>
            </a: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/01/2027</a:t>
            </a:r>
            <a:endParaRPr/>
          </a:p>
        </p:txBody>
      </p:sp>
      <p:sp>
        <p:nvSpPr>
          <p:cNvPr id="257" name="Google Shape;257;p2"/>
          <p:cNvSpPr txBox="1"/>
          <p:nvPr/>
        </p:nvSpPr>
        <p:spPr>
          <a:xfrm>
            <a:off x="1700784" y="4424582"/>
            <a:ext cx="97840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20h–22h</a:t>
            </a:r>
            <a:endParaRPr/>
          </a:p>
        </p:txBody>
      </p:sp>
      <p:sp>
        <p:nvSpPr>
          <p:cNvPr id="258" name="Google Shape;258;p2"/>
          <p:cNvSpPr txBox="1"/>
          <p:nvPr/>
        </p:nvSpPr>
        <p:spPr>
          <a:xfrm>
            <a:off x="3154680" y="4406294"/>
            <a:ext cx="768096" cy="3693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théorique</a:t>
            </a:r>
            <a:endParaRPr/>
          </a:p>
        </p:txBody>
      </p:sp>
      <p:sp>
        <p:nvSpPr>
          <p:cNvPr id="259" name="Google Shape;259;p2"/>
          <p:cNvSpPr txBox="1"/>
          <p:nvPr/>
        </p:nvSpPr>
        <p:spPr>
          <a:xfrm>
            <a:off x="4114800" y="4397150"/>
            <a:ext cx="10405872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théorique : 20h–22h : essaims et développement ; présentation de la miellerie ; bonnes pratiques.</a:t>
            </a:r>
            <a:endParaRPr/>
          </a:p>
        </p:txBody>
      </p:sp>
      <p:sp>
        <p:nvSpPr>
          <p:cNvPr id="260" name="Google Shape;260;p2"/>
          <p:cNvSpPr/>
          <p:nvPr/>
        </p:nvSpPr>
        <p:spPr>
          <a:xfrm>
            <a:off x="411480" y="4790342"/>
            <a:ext cx="123444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"/>
          <p:cNvSpPr/>
          <p:nvPr/>
        </p:nvSpPr>
        <p:spPr>
          <a:xfrm>
            <a:off x="1664208" y="4790342"/>
            <a:ext cx="105156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"/>
          <p:cNvSpPr/>
          <p:nvPr/>
        </p:nvSpPr>
        <p:spPr>
          <a:xfrm>
            <a:off x="2761488" y="4790342"/>
            <a:ext cx="123444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"/>
          <p:cNvSpPr/>
          <p:nvPr/>
        </p:nvSpPr>
        <p:spPr>
          <a:xfrm>
            <a:off x="4041648" y="4790342"/>
            <a:ext cx="10561320" cy="438912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"/>
          <p:cNvSpPr txBox="1"/>
          <p:nvPr/>
        </p:nvSpPr>
        <p:spPr>
          <a:xfrm>
            <a:off x="448056" y="4863494"/>
            <a:ext cx="116128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sz="900">
                <a:solidFill>
                  <a:srgbClr val="4C3423"/>
                </a:solidFill>
              </a:rPr>
              <a:t>2</a:t>
            </a: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/02/2027</a:t>
            </a:r>
            <a:endParaRPr/>
          </a:p>
        </p:txBody>
      </p:sp>
      <p:sp>
        <p:nvSpPr>
          <p:cNvPr id="265" name="Google Shape;265;p2"/>
          <p:cNvSpPr txBox="1"/>
          <p:nvPr/>
        </p:nvSpPr>
        <p:spPr>
          <a:xfrm>
            <a:off x="1700784" y="4863494"/>
            <a:ext cx="978408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20h–22h</a:t>
            </a:r>
            <a:endParaRPr/>
          </a:p>
        </p:txBody>
      </p:sp>
      <p:sp>
        <p:nvSpPr>
          <p:cNvPr id="266" name="Google Shape;266;p2"/>
          <p:cNvSpPr txBox="1"/>
          <p:nvPr/>
        </p:nvSpPr>
        <p:spPr>
          <a:xfrm>
            <a:off x="3154680" y="4845206"/>
            <a:ext cx="76809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Ateliers</a:t>
            </a:r>
            <a:endParaRPr/>
          </a:p>
        </p:txBody>
      </p:sp>
      <p:sp>
        <p:nvSpPr>
          <p:cNvPr id="267" name="Google Shape;267;p2"/>
          <p:cNvSpPr txBox="1"/>
          <p:nvPr/>
        </p:nvSpPr>
        <p:spPr>
          <a:xfrm>
            <a:off x="4114800" y="4836062"/>
            <a:ext cx="10405872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Frelon asiatique : 20h–22h : lutte et cycle de vie.</a:t>
            </a:r>
            <a:endParaRPr/>
          </a:p>
        </p:txBody>
      </p:sp>
      <p:sp>
        <p:nvSpPr>
          <p:cNvPr id="268" name="Google Shape;268;p2"/>
          <p:cNvSpPr/>
          <p:nvPr/>
        </p:nvSpPr>
        <p:spPr>
          <a:xfrm>
            <a:off x="411480" y="5685692"/>
            <a:ext cx="1234440" cy="56692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"/>
          <p:cNvSpPr/>
          <p:nvPr/>
        </p:nvSpPr>
        <p:spPr>
          <a:xfrm>
            <a:off x="1664208" y="5685692"/>
            <a:ext cx="1051560" cy="56692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"/>
          <p:cNvSpPr/>
          <p:nvPr/>
        </p:nvSpPr>
        <p:spPr>
          <a:xfrm>
            <a:off x="2761488" y="5685692"/>
            <a:ext cx="1234440" cy="56692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"/>
          <p:cNvSpPr/>
          <p:nvPr/>
        </p:nvSpPr>
        <p:spPr>
          <a:xfrm>
            <a:off x="4041648" y="5685692"/>
            <a:ext cx="10561320" cy="56692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"/>
          <p:cNvSpPr txBox="1"/>
          <p:nvPr/>
        </p:nvSpPr>
        <p:spPr>
          <a:xfrm>
            <a:off x="448056" y="5758844"/>
            <a:ext cx="1161288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03/04/2027</a:t>
            </a:r>
            <a:endParaRPr/>
          </a:p>
        </p:txBody>
      </p:sp>
      <p:sp>
        <p:nvSpPr>
          <p:cNvPr id="273" name="Google Shape;273;p2"/>
          <p:cNvSpPr txBox="1"/>
          <p:nvPr/>
        </p:nvSpPr>
        <p:spPr>
          <a:xfrm>
            <a:off x="1700784" y="5758844"/>
            <a:ext cx="978408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14h30–16h</a:t>
            </a:r>
            <a:endParaRPr/>
          </a:p>
        </p:txBody>
      </p:sp>
      <p:sp>
        <p:nvSpPr>
          <p:cNvPr id="274" name="Google Shape;274;p2"/>
          <p:cNvSpPr txBox="1"/>
          <p:nvPr/>
        </p:nvSpPr>
        <p:spPr>
          <a:xfrm>
            <a:off x="3154680" y="5740556"/>
            <a:ext cx="768096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</a:t>
            </a:r>
            <a:endParaRPr/>
          </a:p>
        </p:txBody>
      </p:sp>
      <p:sp>
        <p:nvSpPr>
          <p:cNvPr id="275" name="Google Shape;275;p2"/>
          <p:cNvSpPr txBox="1"/>
          <p:nvPr/>
        </p:nvSpPr>
        <p:spPr>
          <a:xfrm>
            <a:off x="4114800" y="5731412"/>
            <a:ext cx="10405872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 : 14h30–16h : contrôle du rucher ; pièges anti-frelon ; nettoyage ; nourriture ; préparation des hausses ; remplacement des cadres vétustes.</a:t>
            </a:r>
            <a:endParaRPr/>
          </a:p>
        </p:txBody>
      </p:sp>
      <p:sp>
        <p:nvSpPr>
          <p:cNvPr id="276" name="Google Shape;276;p2"/>
          <p:cNvSpPr/>
          <p:nvPr/>
        </p:nvSpPr>
        <p:spPr>
          <a:xfrm>
            <a:off x="411480" y="6262525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"/>
          <p:cNvSpPr/>
          <p:nvPr/>
        </p:nvSpPr>
        <p:spPr>
          <a:xfrm>
            <a:off x="1664208" y="6262525"/>
            <a:ext cx="105156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"/>
          <p:cNvSpPr/>
          <p:nvPr/>
        </p:nvSpPr>
        <p:spPr>
          <a:xfrm>
            <a:off x="2761488" y="6262525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"/>
          <p:cNvSpPr/>
          <p:nvPr/>
        </p:nvSpPr>
        <p:spPr>
          <a:xfrm>
            <a:off x="4041648" y="6262525"/>
            <a:ext cx="1056132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2"/>
          <p:cNvSpPr txBox="1"/>
          <p:nvPr/>
        </p:nvSpPr>
        <p:spPr>
          <a:xfrm>
            <a:off x="448056" y="6335677"/>
            <a:ext cx="116128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4C3423"/>
                </a:solidFill>
              </a:rPr>
              <a:t>06</a:t>
            </a: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/04/2027</a:t>
            </a:r>
            <a:endParaRPr/>
          </a:p>
        </p:txBody>
      </p:sp>
      <p:sp>
        <p:nvSpPr>
          <p:cNvPr id="281" name="Google Shape;281;p2"/>
          <p:cNvSpPr txBox="1"/>
          <p:nvPr/>
        </p:nvSpPr>
        <p:spPr>
          <a:xfrm>
            <a:off x="1700784" y="6335677"/>
            <a:ext cx="97840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20h–22h</a:t>
            </a:r>
            <a:endParaRPr/>
          </a:p>
        </p:txBody>
      </p:sp>
      <p:sp>
        <p:nvSpPr>
          <p:cNvPr id="282" name="Google Shape;282;p2"/>
          <p:cNvSpPr txBox="1"/>
          <p:nvPr/>
        </p:nvSpPr>
        <p:spPr>
          <a:xfrm>
            <a:off x="3154680" y="6317389"/>
            <a:ext cx="768096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Ateliers</a:t>
            </a:r>
            <a:endParaRPr/>
          </a:p>
        </p:txBody>
      </p:sp>
      <p:sp>
        <p:nvSpPr>
          <p:cNvPr id="283" name="Google Shape;283;p2"/>
          <p:cNvSpPr txBox="1"/>
          <p:nvPr/>
        </p:nvSpPr>
        <p:spPr>
          <a:xfrm>
            <a:off x="4114800" y="6308245"/>
            <a:ext cx="10405872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Atelier à définir : 20h–22h.</a:t>
            </a:r>
            <a:endParaRPr/>
          </a:p>
        </p:txBody>
      </p:sp>
      <p:sp>
        <p:nvSpPr>
          <p:cNvPr id="284" name="Google Shape;284;p2"/>
          <p:cNvSpPr/>
          <p:nvPr/>
        </p:nvSpPr>
        <p:spPr>
          <a:xfrm>
            <a:off x="411480" y="6701437"/>
            <a:ext cx="1234440" cy="56692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2"/>
          <p:cNvSpPr/>
          <p:nvPr/>
        </p:nvSpPr>
        <p:spPr>
          <a:xfrm>
            <a:off x="1664208" y="6701437"/>
            <a:ext cx="1051560" cy="56692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"/>
          <p:cNvSpPr/>
          <p:nvPr/>
        </p:nvSpPr>
        <p:spPr>
          <a:xfrm>
            <a:off x="2761488" y="6701437"/>
            <a:ext cx="1234440" cy="56692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"/>
          <p:cNvSpPr/>
          <p:nvPr/>
        </p:nvSpPr>
        <p:spPr>
          <a:xfrm>
            <a:off x="4041648" y="6701437"/>
            <a:ext cx="10561320" cy="56692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"/>
          <p:cNvSpPr txBox="1"/>
          <p:nvPr/>
        </p:nvSpPr>
        <p:spPr>
          <a:xfrm>
            <a:off x="448056" y="6774589"/>
            <a:ext cx="1161288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15/05/2027</a:t>
            </a:r>
            <a:endParaRPr/>
          </a:p>
        </p:txBody>
      </p:sp>
      <p:sp>
        <p:nvSpPr>
          <p:cNvPr id="289" name="Google Shape;289;p2"/>
          <p:cNvSpPr txBox="1"/>
          <p:nvPr/>
        </p:nvSpPr>
        <p:spPr>
          <a:xfrm>
            <a:off x="1700784" y="6774589"/>
            <a:ext cx="978408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14h30–16h</a:t>
            </a:r>
            <a:endParaRPr/>
          </a:p>
        </p:txBody>
      </p:sp>
      <p:sp>
        <p:nvSpPr>
          <p:cNvPr id="290" name="Google Shape;290;p2"/>
          <p:cNvSpPr txBox="1"/>
          <p:nvPr/>
        </p:nvSpPr>
        <p:spPr>
          <a:xfrm>
            <a:off x="3154680" y="6756301"/>
            <a:ext cx="768096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</a:t>
            </a:r>
            <a:endParaRPr/>
          </a:p>
        </p:txBody>
      </p:sp>
      <p:sp>
        <p:nvSpPr>
          <p:cNvPr id="291" name="Google Shape;291;p2"/>
          <p:cNvSpPr txBox="1"/>
          <p:nvPr/>
        </p:nvSpPr>
        <p:spPr>
          <a:xfrm>
            <a:off x="4114800" y="6747157"/>
            <a:ext cx="10405872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 : 14h30–16h : contrôle du rucher ; pièges anti-frelon ; nettoyage ; nourriture ; préparation des hausses ; remplacement des cadres vétustes.</a:t>
            </a:r>
            <a:endParaRPr/>
          </a:p>
        </p:txBody>
      </p:sp>
      <p:sp>
        <p:nvSpPr>
          <p:cNvPr id="292" name="Google Shape;292;p2"/>
          <p:cNvSpPr/>
          <p:nvPr/>
        </p:nvSpPr>
        <p:spPr>
          <a:xfrm>
            <a:off x="411480" y="7268365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"/>
          <p:cNvSpPr/>
          <p:nvPr/>
        </p:nvSpPr>
        <p:spPr>
          <a:xfrm>
            <a:off x="1664208" y="7268365"/>
            <a:ext cx="105156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"/>
          <p:cNvSpPr/>
          <p:nvPr/>
        </p:nvSpPr>
        <p:spPr>
          <a:xfrm>
            <a:off x="2761488" y="7268365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"/>
          <p:cNvSpPr/>
          <p:nvPr/>
        </p:nvSpPr>
        <p:spPr>
          <a:xfrm>
            <a:off x="4041648" y="7268365"/>
            <a:ext cx="1056132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"/>
          <p:cNvSpPr txBox="1"/>
          <p:nvPr/>
        </p:nvSpPr>
        <p:spPr>
          <a:xfrm>
            <a:off x="448056" y="7341517"/>
            <a:ext cx="116128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29/05/2027</a:t>
            </a:r>
            <a:endParaRPr/>
          </a:p>
        </p:txBody>
      </p:sp>
      <p:sp>
        <p:nvSpPr>
          <p:cNvPr id="297" name="Google Shape;297;p2"/>
          <p:cNvSpPr txBox="1"/>
          <p:nvPr/>
        </p:nvSpPr>
        <p:spPr>
          <a:xfrm>
            <a:off x="1700784" y="7341517"/>
            <a:ext cx="97840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14h30–16h</a:t>
            </a:r>
            <a:endParaRPr/>
          </a:p>
        </p:txBody>
      </p:sp>
      <p:sp>
        <p:nvSpPr>
          <p:cNvPr id="298" name="Google Shape;298;p2"/>
          <p:cNvSpPr txBox="1"/>
          <p:nvPr/>
        </p:nvSpPr>
        <p:spPr>
          <a:xfrm>
            <a:off x="3154680" y="7323229"/>
            <a:ext cx="768096" cy="3693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</a:t>
            </a:r>
            <a:endParaRPr/>
          </a:p>
        </p:txBody>
      </p:sp>
      <p:sp>
        <p:nvSpPr>
          <p:cNvPr id="299" name="Google Shape;299;p2"/>
          <p:cNvSpPr txBox="1"/>
          <p:nvPr/>
        </p:nvSpPr>
        <p:spPr>
          <a:xfrm>
            <a:off x="4114800" y="7314085"/>
            <a:ext cx="10405872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 : 14h30–16h : suivi des essaims.</a:t>
            </a:r>
            <a:endParaRPr/>
          </a:p>
        </p:txBody>
      </p:sp>
      <p:sp>
        <p:nvSpPr>
          <p:cNvPr id="300" name="Google Shape;300;p2"/>
          <p:cNvSpPr/>
          <p:nvPr/>
        </p:nvSpPr>
        <p:spPr>
          <a:xfrm>
            <a:off x="411480" y="7707277"/>
            <a:ext cx="1234440" cy="43891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"/>
          <p:cNvSpPr/>
          <p:nvPr/>
        </p:nvSpPr>
        <p:spPr>
          <a:xfrm>
            <a:off x="1664208" y="7707277"/>
            <a:ext cx="1051560" cy="43891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"/>
          <p:cNvSpPr/>
          <p:nvPr/>
        </p:nvSpPr>
        <p:spPr>
          <a:xfrm>
            <a:off x="2761488" y="7707277"/>
            <a:ext cx="1234440" cy="43891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"/>
          <p:cNvSpPr/>
          <p:nvPr/>
        </p:nvSpPr>
        <p:spPr>
          <a:xfrm>
            <a:off x="4041648" y="7707277"/>
            <a:ext cx="10561320" cy="43891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2"/>
          <p:cNvSpPr txBox="1"/>
          <p:nvPr/>
        </p:nvSpPr>
        <p:spPr>
          <a:xfrm>
            <a:off x="448056" y="7780429"/>
            <a:ext cx="1161288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05/06/2027</a:t>
            </a:r>
            <a:endParaRPr/>
          </a:p>
        </p:txBody>
      </p:sp>
      <p:sp>
        <p:nvSpPr>
          <p:cNvPr id="305" name="Google Shape;305;p2"/>
          <p:cNvSpPr txBox="1"/>
          <p:nvPr/>
        </p:nvSpPr>
        <p:spPr>
          <a:xfrm>
            <a:off x="1700784" y="7780429"/>
            <a:ext cx="978408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14h30–16h</a:t>
            </a:r>
            <a:endParaRPr/>
          </a:p>
        </p:txBody>
      </p:sp>
      <p:sp>
        <p:nvSpPr>
          <p:cNvPr id="306" name="Google Shape;306;p2"/>
          <p:cNvSpPr txBox="1"/>
          <p:nvPr/>
        </p:nvSpPr>
        <p:spPr>
          <a:xfrm>
            <a:off x="3154680" y="7762141"/>
            <a:ext cx="768096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</a:t>
            </a:r>
            <a:endParaRPr/>
          </a:p>
        </p:txBody>
      </p:sp>
      <p:sp>
        <p:nvSpPr>
          <p:cNvPr id="307" name="Google Shape;307;p2"/>
          <p:cNvSpPr txBox="1"/>
          <p:nvPr/>
        </p:nvSpPr>
        <p:spPr>
          <a:xfrm>
            <a:off x="4114800" y="7752997"/>
            <a:ext cx="10405872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 : 14h30–16h : suivi des essaims.</a:t>
            </a:r>
            <a:endParaRPr/>
          </a:p>
        </p:txBody>
      </p:sp>
      <p:sp>
        <p:nvSpPr>
          <p:cNvPr id="308" name="Google Shape;308;p2"/>
          <p:cNvSpPr/>
          <p:nvPr/>
        </p:nvSpPr>
        <p:spPr>
          <a:xfrm>
            <a:off x="411480" y="8146189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"/>
          <p:cNvSpPr/>
          <p:nvPr/>
        </p:nvSpPr>
        <p:spPr>
          <a:xfrm>
            <a:off x="1664208" y="8146189"/>
            <a:ext cx="105156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"/>
          <p:cNvSpPr/>
          <p:nvPr/>
        </p:nvSpPr>
        <p:spPr>
          <a:xfrm>
            <a:off x="2761488" y="8146189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"/>
          <p:cNvSpPr/>
          <p:nvPr/>
        </p:nvSpPr>
        <p:spPr>
          <a:xfrm>
            <a:off x="4041648" y="8146189"/>
            <a:ext cx="1056132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"/>
          <p:cNvSpPr txBox="1"/>
          <p:nvPr/>
        </p:nvSpPr>
        <p:spPr>
          <a:xfrm>
            <a:off x="448056" y="8219341"/>
            <a:ext cx="116128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4C3423"/>
                </a:solidFill>
              </a:rPr>
              <a:t>08</a:t>
            </a: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/06/2027</a:t>
            </a:r>
            <a:endParaRPr/>
          </a:p>
        </p:txBody>
      </p:sp>
      <p:sp>
        <p:nvSpPr>
          <p:cNvPr id="313" name="Google Shape;313;p2"/>
          <p:cNvSpPr txBox="1"/>
          <p:nvPr/>
        </p:nvSpPr>
        <p:spPr>
          <a:xfrm>
            <a:off x="1700784" y="8219341"/>
            <a:ext cx="97840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18h–20h</a:t>
            </a:r>
            <a:endParaRPr/>
          </a:p>
        </p:txBody>
      </p:sp>
      <p:sp>
        <p:nvSpPr>
          <p:cNvPr id="314" name="Google Shape;314;p2"/>
          <p:cNvSpPr txBox="1"/>
          <p:nvPr/>
        </p:nvSpPr>
        <p:spPr>
          <a:xfrm>
            <a:off x="3154680" y="8201053"/>
            <a:ext cx="768096" cy="3693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</a:t>
            </a:r>
            <a:endParaRPr/>
          </a:p>
        </p:txBody>
      </p:sp>
      <p:sp>
        <p:nvSpPr>
          <p:cNvPr id="315" name="Google Shape;315;p2"/>
          <p:cNvSpPr txBox="1"/>
          <p:nvPr/>
        </p:nvSpPr>
        <p:spPr>
          <a:xfrm>
            <a:off x="4114800" y="8191909"/>
            <a:ext cx="10405872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 : 18h–20h : contrôle du couvain ; contrôle des hausses.</a:t>
            </a:r>
            <a:endParaRPr/>
          </a:p>
        </p:txBody>
      </p:sp>
      <p:sp>
        <p:nvSpPr>
          <p:cNvPr id="316" name="Google Shape;316;p2"/>
          <p:cNvSpPr/>
          <p:nvPr/>
        </p:nvSpPr>
        <p:spPr>
          <a:xfrm>
            <a:off x="411480" y="8585101"/>
            <a:ext cx="1234440" cy="43891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"/>
          <p:cNvSpPr/>
          <p:nvPr/>
        </p:nvSpPr>
        <p:spPr>
          <a:xfrm>
            <a:off x="1664208" y="8585101"/>
            <a:ext cx="1051560" cy="43891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"/>
          <p:cNvSpPr/>
          <p:nvPr/>
        </p:nvSpPr>
        <p:spPr>
          <a:xfrm>
            <a:off x="2761488" y="8585101"/>
            <a:ext cx="1234440" cy="43891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"/>
          <p:cNvSpPr/>
          <p:nvPr/>
        </p:nvSpPr>
        <p:spPr>
          <a:xfrm>
            <a:off x="4041648" y="8585101"/>
            <a:ext cx="10561320" cy="43891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"/>
          <p:cNvSpPr txBox="1"/>
          <p:nvPr/>
        </p:nvSpPr>
        <p:spPr>
          <a:xfrm>
            <a:off x="448056" y="8658253"/>
            <a:ext cx="1161288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4C3423"/>
                </a:solidFill>
              </a:rPr>
              <a:t>19</a:t>
            </a: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/06/2027</a:t>
            </a:r>
            <a:endParaRPr/>
          </a:p>
        </p:txBody>
      </p:sp>
      <p:sp>
        <p:nvSpPr>
          <p:cNvPr id="321" name="Google Shape;321;p2"/>
          <p:cNvSpPr txBox="1"/>
          <p:nvPr/>
        </p:nvSpPr>
        <p:spPr>
          <a:xfrm>
            <a:off x="1700784" y="8658253"/>
            <a:ext cx="978408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—</a:t>
            </a:r>
            <a:endParaRPr/>
          </a:p>
        </p:txBody>
      </p:sp>
      <p:sp>
        <p:nvSpPr>
          <p:cNvPr id="322" name="Google Shape;322;p2"/>
          <p:cNvSpPr txBox="1"/>
          <p:nvPr/>
        </p:nvSpPr>
        <p:spPr>
          <a:xfrm>
            <a:off x="3154680" y="8639965"/>
            <a:ext cx="768096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Autres</a:t>
            </a:r>
            <a:endParaRPr/>
          </a:p>
        </p:txBody>
      </p:sp>
      <p:sp>
        <p:nvSpPr>
          <p:cNvPr id="323" name="Google Shape;323;p2"/>
          <p:cNvSpPr txBox="1"/>
          <p:nvPr/>
        </p:nvSpPr>
        <p:spPr>
          <a:xfrm>
            <a:off x="4114800" y="8630821"/>
            <a:ext cx="10405872" cy="2308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Assemblée générale</a:t>
            </a:r>
            <a:endParaRPr/>
          </a:p>
        </p:txBody>
      </p:sp>
      <p:sp>
        <p:nvSpPr>
          <p:cNvPr id="324" name="Google Shape;324;p2"/>
          <p:cNvSpPr/>
          <p:nvPr/>
        </p:nvSpPr>
        <p:spPr>
          <a:xfrm>
            <a:off x="411480" y="9024013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"/>
          <p:cNvSpPr/>
          <p:nvPr/>
        </p:nvSpPr>
        <p:spPr>
          <a:xfrm>
            <a:off x="1664208" y="9024013"/>
            <a:ext cx="105156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2"/>
          <p:cNvSpPr/>
          <p:nvPr/>
        </p:nvSpPr>
        <p:spPr>
          <a:xfrm>
            <a:off x="2761488" y="9024013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"/>
          <p:cNvSpPr/>
          <p:nvPr/>
        </p:nvSpPr>
        <p:spPr>
          <a:xfrm>
            <a:off x="4041648" y="9024013"/>
            <a:ext cx="1056132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"/>
          <p:cNvSpPr txBox="1"/>
          <p:nvPr/>
        </p:nvSpPr>
        <p:spPr>
          <a:xfrm>
            <a:off x="448056" y="9097165"/>
            <a:ext cx="116128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4C3423"/>
                </a:solidFill>
              </a:rPr>
              <a:t>22</a:t>
            </a: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/06/2027</a:t>
            </a:r>
            <a:endParaRPr/>
          </a:p>
        </p:txBody>
      </p:sp>
      <p:sp>
        <p:nvSpPr>
          <p:cNvPr id="329" name="Google Shape;329;p2"/>
          <p:cNvSpPr txBox="1"/>
          <p:nvPr/>
        </p:nvSpPr>
        <p:spPr>
          <a:xfrm>
            <a:off x="1700784" y="9097165"/>
            <a:ext cx="97840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18h–20h</a:t>
            </a:r>
            <a:endParaRPr/>
          </a:p>
        </p:txBody>
      </p:sp>
      <p:sp>
        <p:nvSpPr>
          <p:cNvPr id="330" name="Google Shape;330;p2"/>
          <p:cNvSpPr txBox="1"/>
          <p:nvPr/>
        </p:nvSpPr>
        <p:spPr>
          <a:xfrm>
            <a:off x="3154680" y="9078877"/>
            <a:ext cx="768096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Ateliers</a:t>
            </a:r>
            <a:endParaRPr/>
          </a:p>
        </p:txBody>
      </p:sp>
      <p:sp>
        <p:nvSpPr>
          <p:cNvPr id="331" name="Google Shape;331;p2"/>
          <p:cNvSpPr txBox="1"/>
          <p:nvPr/>
        </p:nvSpPr>
        <p:spPr>
          <a:xfrm>
            <a:off x="4114800" y="9069733"/>
            <a:ext cx="10405872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Atelier à définir : 18h–20h.</a:t>
            </a:r>
            <a:endParaRPr/>
          </a:p>
        </p:txBody>
      </p:sp>
      <p:sp>
        <p:nvSpPr>
          <p:cNvPr id="332" name="Google Shape;332;p2"/>
          <p:cNvSpPr/>
          <p:nvPr/>
        </p:nvSpPr>
        <p:spPr>
          <a:xfrm>
            <a:off x="411480" y="5239160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"/>
          <p:cNvSpPr/>
          <p:nvPr/>
        </p:nvSpPr>
        <p:spPr>
          <a:xfrm>
            <a:off x="1664208" y="5239160"/>
            <a:ext cx="105156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"/>
          <p:cNvSpPr/>
          <p:nvPr/>
        </p:nvSpPr>
        <p:spPr>
          <a:xfrm>
            <a:off x="2761488" y="5239160"/>
            <a:ext cx="123444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"/>
          <p:cNvSpPr/>
          <p:nvPr/>
        </p:nvSpPr>
        <p:spPr>
          <a:xfrm>
            <a:off x="4041648" y="5239160"/>
            <a:ext cx="10561320" cy="438912"/>
          </a:xfrm>
          <a:prstGeom prst="rect">
            <a:avLst/>
          </a:prstGeom>
          <a:solidFill>
            <a:srgbClr val="D8D8D8"/>
          </a:solidFill>
          <a:ln cap="flat" cmpd="sng" w="9525">
            <a:solidFill>
              <a:srgbClr val="CDCDB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"/>
          <p:cNvSpPr txBox="1"/>
          <p:nvPr/>
        </p:nvSpPr>
        <p:spPr>
          <a:xfrm>
            <a:off x="448056" y="5312312"/>
            <a:ext cx="116128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06/03/2027</a:t>
            </a:r>
            <a:endParaRPr/>
          </a:p>
        </p:txBody>
      </p:sp>
      <p:sp>
        <p:nvSpPr>
          <p:cNvPr id="337" name="Google Shape;337;p2"/>
          <p:cNvSpPr txBox="1"/>
          <p:nvPr/>
        </p:nvSpPr>
        <p:spPr>
          <a:xfrm>
            <a:off x="1700784" y="5312312"/>
            <a:ext cx="978408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20h–22h</a:t>
            </a:r>
            <a:endParaRPr/>
          </a:p>
        </p:txBody>
      </p:sp>
      <p:sp>
        <p:nvSpPr>
          <p:cNvPr id="338" name="Google Shape;338;p2"/>
          <p:cNvSpPr txBox="1"/>
          <p:nvPr/>
        </p:nvSpPr>
        <p:spPr>
          <a:xfrm>
            <a:off x="3154680" y="5294024"/>
            <a:ext cx="768096" cy="3693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</a:t>
            </a:r>
            <a:endParaRPr/>
          </a:p>
        </p:txBody>
      </p:sp>
      <p:sp>
        <p:nvSpPr>
          <p:cNvPr id="339" name="Google Shape;339;p2"/>
          <p:cNvSpPr txBox="1"/>
          <p:nvPr/>
        </p:nvSpPr>
        <p:spPr>
          <a:xfrm>
            <a:off x="4078224" y="5239160"/>
            <a:ext cx="10405872" cy="2308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4C3423"/>
                </a:solidFill>
                <a:latin typeface="Arial"/>
                <a:ea typeface="Arial"/>
                <a:cs typeface="Arial"/>
                <a:sym typeface="Arial"/>
              </a:rPr>
              <a:t>Cours pratique : 14h30–16h : visite du printemps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2"/>
          <p:cNvSpPr txBox="1"/>
          <p:nvPr/>
        </p:nvSpPr>
        <p:spPr>
          <a:xfrm>
            <a:off x="320072" y="9671196"/>
            <a:ext cx="142006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pratique se déroule au rucher de Thouars de Talence.  Les cours théoriques  ont lieu dans la miellerie.  l’adresse : https://goo.gl/maps/4YZPKmQjWHo2NUGM9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Vous prenez le chemin de Maune derrière le château de Thouars et vous tournez à droite au niveau du centre culturel musulman, vous passez dans le petit chemin entre les deux blocs et vous arrivez à un parking pour vous garer.  La miellerie est le premier bâtiment à droite du chemin. 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2"/>
          <p:cNvSpPr/>
          <p:nvPr/>
        </p:nvSpPr>
        <p:spPr>
          <a:xfrm>
            <a:off x="2862072" y="1077878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2"/>
          <p:cNvSpPr/>
          <p:nvPr/>
        </p:nvSpPr>
        <p:spPr>
          <a:xfrm>
            <a:off x="2873502" y="3126133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2"/>
          <p:cNvSpPr/>
          <p:nvPr/>
        </p:nvSpPr>
        <p:spPr>
          <a:xfrm>
            <a:off x="2863977" y="2014144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9DC3E6"/>
          </a:solidFill>
          <a:ln cap="flat" cmpd="sng" w="9525">
            <a:solidFill>
              <a:srgbClr val="9DC3E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"/>
          <p:cNvSpPr/>
          <p:nvPr/>
        </p:nvSpPr>
        <p:spPr>
          <a:xfrm>
            <a:off x="2875788" y="2580950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9DC3E6"/>
          </a:solidFill>
          <a:ln cap="flat" cmpd="sng" w="9525">
            <a:solidFill>
              <a:srgbClr val="9DC3E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"/>
          <p:cNvSpPr/>
          <p:nvPr/>
        </p:nvSpPr>
        <p:spPr>
          <a:xfrm>
            <a:off x="2852928" y="3983686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9DC3E6"/>
          </a:solidFill>
          <a:ln cap="flat" cmpd="sng" w="9525">
            <a:solidFill>
              <a:srgbClr val="9DC3E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"/>
          <p:cNvSpPr/>
          <p:nvPr/>
        </p:nvSpPr>
        <p:spPr>
          <a:xfrm>
            <a:off x="2862072" y="1535078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"/>
          <p:cNvSpPr/>
          <p:nvPr/>
        </p:nvSpPr>
        <p:spPr>
          <a:xfrm>
            <a:off x="2863183" y="3574440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9525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"/>
          <p:cNvSpPr/>
          <p:nvPr/>
        </p:nvSpPr>
        <p:spPr>
          <a:xfrm>
            <a:off x="2873502" y="4863494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9525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2"/>
          <p:cNvSpPr/>
          <p:nvPr/>
        </p:nvSpPr>
        <p:spPr>
          <a:xfrm>
            <a:off x="2843784" y="6292189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9525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"/>
          <p:cNvSpPr/>
          <p:nvPr/>
        </p:nvSpPr>
        <p:spPr>
          <a:xfrm>
            <a:off x="2863977" y="9098696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9525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"/>
          <p:cNvSpPr/>
          <p:nvPr/>
        </p:nvSpPr>
        <p:spPr>
          <a:xfrm>
            <a:off x="2852928" y="4424913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9DC3E6"/>
          </a:solidFill>
          <a:ln cap="flat" cmpd="sng" w="9525">
            <a:solidFill>
              <a:srgbClr val="9DC3E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2"/>
          <p:cNvSpPr/>
          <p:nvPr/>
        </p:nvSpPr>
        <p:spPr>
          <a:xfrm>
            <a:off x="2875788" y="5344319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2"/>
          <p:cNvSpPr/>
          <p:nvPr/>
        </p:nvSpPr>
        <p:spPr>
          <a:xfrm>
            <a:off x="2898648" y="5833756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"/>
          <p:cNvSpPr/>
          <p:nvPr/>
        </p:nvSpPr>
        <p:spPr>
          <a:xfrm>
            <a:off x="2875788" y="6809609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2"/>
          <p:cNvSpPr/>
          <p:nvPr/>
        </p:nvSpPr>
        <p:spPr>
          <a:xfrm>
            <a:off x="2875788" y="7341517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2"/>
          <p:cNvSpPr/>
          <p:nvPr/>
        </p:nvSpPr>
        <p:spPr>
          <a:xfrm>
            <a:off x="2898648" y="7784595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2"/>
          <p:cNvSpPr/>
          <p:nvPr/>
        </p:nvSpPr>
        <p:spPr>
          <a:xfrm>
            <a:off x="2875788" y="8224269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A9D18E"/>
          </a:solidFill>
          <a:ln cap="flat" cmpd="sng" w="9525">
            <a:solidFill>
              <a:srgbClr val="A9D18E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"/>
          <p:cNvSpPr/>
          <p:nvPr/>
        </p:nvSpPr>
        <p:spPr>
          <a:xfrm>
            <a:off x="2873502" y="8658253"/>
            <a:ext cx="256032" cy="256032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